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503" r:id="rId2"/>
    <p:sldId id="262" r:id="rId3"/>
    <p:sldId id="484" r:id="rId4"/>
    <p:sldId id="485" r:id="rId5"/>
    <p:sldId id="257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333" autoAdjust="0"/>
  </p:normalViewPr>
  <p:slideViewPr>
    <p:cSldViewPr snapToGrid="0">
      <p:cViewPr varScale="1">
        <p:scale>
          <a:sx n="70" d="100"/>
          <a:sy n="70" d="100"/>
        </p:scale>
        <p:origin x="-7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7D06-7887-4CDE-86B8-2826686EA5F3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017BF-8DE1-4699-AC1A-BBF2CD68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017BF-8DE1-4699-AC1A-BBF2CD68C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0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17BF-8DE1-4699-AC1A-BBF2CD68C0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5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A94C35-F40F-4DFD-8A4F-7A2416143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52D71E1-85B3-4BF0-B6DA-EEF62131C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3B92B3-D32F-4868-8945-EACD109E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F8D113-DBF3-4A18-8C72-1218774A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231EFB-BD1A-455B-A0AA-03B3722B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2AFACE-D9E4-4C38-8B0B-5DD31BDA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D9A1151-42F7-430A-9A65-F52998FAF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F1A232-D67A-4335-96D8-16549A32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4E41DF-0547-442E-A538-2E8A71B4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6ECA23-2B79-447D-AB6F-11B13ECD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7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BABBACE-8023-4CE9-9549-245E539C9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6BC32A-8383-4A7E-BDFD-D9A7297D5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A3D04C-FF0D-471D-A039-1C90FAA1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9AEC6C-E6E1-447A-931B-90D81BF6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10805C-CEBE-4B80-B333-565D92D9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6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0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79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506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33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68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00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65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038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BDAD2-0CBC-471D-B8F6-0AB79C24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7F1FDF-8122-4DE7-A084-1196FB6B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6238AF-5159-4FC6-B22D-A753BE77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01C097-A3F2-4CF5-88F5-64758BA2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9581D5-8536-44A1-B5B4-D244543D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0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3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266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68CC45-67A8-487C-9769-2F36F6E5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AC5378-1F0D-4783-BF16-0469D137E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58C6E9-D868-4871-9A2C-B0F07D52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AD0795-4BE2-452B-AD95-8B099A9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F87A7C-09E7-4BBB-BBF5-1AC251F9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6A352-092E-4FC6-996C-0BBD57B4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C422C5-2801-4F17-B09A-5AAA10024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404C7F-2E7F-4C4C-8449-F6A12C7A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8EE49C-706E-4FFA-A822-CAC291F6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341438-516D-405C-B71A-05832E77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EBA43F-7E9A-4F14-A26D-54A3D64B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8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00F83-FC76-4636-A010-0F9AEA13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27422BC-664D-4DFD-94DD-8F3069C72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D5CCB79-38D3-46DE-8CA4-5F725963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2CB1716-CE17-46E1-B0F9-A52A3CBA2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B4BBA6-DA55-4EE8-B346-72106411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485251-7F15-43EF-952A-D044B477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FF563F5-7CE8-41AF-9ED9-947178C7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5D07ED-B572-4A4E-92FE-2C4D12E0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1E3CF-3D45-4A54-8936-79B5D95A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17B2044-079F-44AC-B21E-4C526580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965F5E-B76A-47C7-BE6E-DBF14EFF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E13C2AD-8413-48AE-BA48-EB8F02CA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1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27AA408-1CB7-4C5F-B0AC-A9BFACC6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6B29E3-301A-41E1-9DD8-24470A10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0F6C7E-E4EA-468A-9CBF-6D1FC298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4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9911A3-8586-4045-8597-55FA783B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3A2508-1221-4DCC-9C91-826233F6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54329B-D774-4B57-84A4-F25D6ED67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EF2725-C973-41B4-B977-0B180F43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06A84E-D2BF-4B65-8F3F-67E9F18E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819B31-3214-4035-9241-ADE0B00E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A564F6-0983-4598-9BDC-666FA9C3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02D8F9F-4EDB-4C68-98EF-60D6C26FD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0D20B0-7973-4379-BB33-CA3D66FDB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E4538-0C83-4867-A15B-A73823E9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CA7678-9F9E-42E8-931E-D27B1884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EA3C13-1D62-4148-9E2E-26D124BD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7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99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21.png"/><Relationship Id="rId26" Type="http://schemas.microsoft.com/office/2007/relationships/hdphoto" Target="../media/hdphoto14.wdp"/><Relationship Id="rId39" Type="http://schemas.openxmlformats.org/officeDocument/2006/relationships/slide" Target="slide6.xml"/><Relationship Id="rId21" Type="http://schemas.microsoft.com/office/2007/relationships/hdphoto" Target="../media/hdphoto12.wdp"/><Relationship Id="rId34" Type="http://schemas.openxmlformats.org/officeDocument/2006/relationships/image" Target="../media/image30.png"/><Relationship Id="rId42" Type="http://schemas.openxmlformats.org/officeDocument/2006/relationships/slide" Target="slide7.xml"/><Relationship Id="rId47" Type="http://schemas.microsoft.com/office/2007/relationships/hdphoto" Target="../media/hdphoto22.wdp"/><Relationship Id="rId7" Type="http://schemas.microsoft.com/office/2007/relationships/hdphoto" Target="../media/hdphoto5.wdp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7.wdp"/><Relationship Id="rId24" Type="http://schemas.openxmlformats.org/officeDocument/2006/relationships/image" Target="../media/image24.png"/><Relationship Id="rId32" Type="http://schemas.microsoft.com/office/2007/relationships/hdphoto" Target="../media/hdphoto17.wdp"/><Relationship Id="rId37" Type="http://schemas.openxmlformats.org/officeDocument/2006/relationships/image" Target="../media/image31.png"/><Relationship Id="rId40" Type="http://schemas.openxmlformats.org/officeDocument/2006/relationships/image" Target="../media/image32.png"/><Relationship Id="rId45" Type="http://schemas.openxmlformats.org/officeDocument/2006/relationships/slide" Target="slide8.xml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slide" Target="slide5.xml"/><Relationship Id="rId10" Type="http://schemas.openxmlformats.org/officeDocument/2006/relationships/image" Target="../media/image17.png"/><Relationship Id="rId19" Type="http://schemas.microsoft.com/office/2007/relationships/hdphoto" Target="../media/hdphoto11.wdp"/><Relationship Id="rId31" Type="http://schemas.openxmlformats.org/officeDocument/2006/relationships/image" Target="../media/image28.png"/><Relationship Id="rId44" Type="http://schemas.microsoft.com/office/2007/relationships/hdphoto" Target="../media/hdphoto21.wdp"/><Relationship Id="rId4" Type="http://schemas.openxmlformats.org/officeDocument/2006/relationships/image" Target="../media/image14.png"/><Relationship Id="rId9" Type="http://schemas.microsoft.com/office/2007/relationships/hdphoto" Target="../media/hdphoto6.wdp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image" Target="../media/image26.png"/><Relationship Id="rId30" Type="http://schemas.microsoft.com/office/2007/relationships/hdphoto" Target="../media/hdphoto16.wdp"/><Relationship Id="rId35" Type="http://schemas.microsoft.com/office/2007/relationships/hdphoto" Target="../media/hdphoto18.wdp"/><Relationship Id="rId43" Type="http://schemas.openxmlformats.org/officeDocument/2006/relationships/image" Target="../media/image33.png"/><Relationship Id="rId48" Type="http://schemas.openxmlformats.org/officeDocument/2006/relationships/slide" Target="slide9.xml"/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12" Type="http://schemas.openxmlformats.org/officeDocument/2006/relationships/image" Target="../media/image18.png"/><Relationship Id="rId17" Type="http://schemas.microsoft.com/office/2007/relationships/hdphoto" Target="../media/hdphoto10.wdp"/><Relationship Id="rId25" Type="http://schemas.openxmlformats.org/officeDocument/2006/relationships/image" Target="../media/image25.png"/><Relationship Id="rId33" Type="http://schemas.openxmlformats.org/officeDocument/2006/relationships/image" Target="../media/image29.png"/><Relationship Id="rId38" Type="http://schemas.microsoft.com/office/2007/relationships/hdphoto" Target="../media/hdphoto19.wdp"/><Relationship Id="rId46" Type="http://schemas.openxmlformats.org/officeDocument/2006/relationships/image" Target="../media/image34.png"/><Relationship Id="rId20" Type="http://schemas.openxmlformats.org/officeDocument/2006/relationships/image" Target="../media/image22.png"/><Relationship Id="rId41" Type="http://schemas.microsoft.com/office/2007/relationships/hdphoto" Target="../media/hdphoto2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37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37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37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37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C23A09B-39EA-4CE9-AC24-0E8DF2C9FCEA}"/>
              </a:ext>
            </a:extLst>
          </p:cNvPr>
          <p:cNvSpPr/>
          <p:nvPr/>
        </p:nvSpPr>
        <p:spPr>
          <a:xfrm>
            <a:off x="266699" y="285749"/>
            <a:ext cx="11763375" cy="6219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AE354DB-3F78-5B7B-130D-8AF57B59E3C5}"/>
              </a:ext>
            </a:extLst>
          </p:cNvPr>
          <p:cNvSpPr/>
          <p:nvPr/>
        </p:nvSpPr>
        <p:spPr>
          <a:xfrm>
            <a:off x="438151" y="581024"/>
            <a:ext cx="5133974" cy="2028825"/>
          </a:xfrm>
          <a:prstGeom prst="roundRect">
            <a:avLst>
              <a:gd name="adj" fmla="val 2222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1E6EC3-C810-4ECD-5594-FDCF37EDAA84}"/>
              </a:ext>
            </a:extLst>
          </p:cNvPr>
          <p:cNvSpPr txBox="1"/>
          <p:nvPr/>
        </p:nvSpPr>
        <p:spPr>
          <a:xfrm>
            <a:off x="1057275" y="638175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7 000 – 3 000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66BD87-D477-AA8A-E94C-5640741C6FA0}"/>
              </a:ext>
            </a:extLst>
          </p:cNvPr>
          <p:cNvSpPr txBox="1"/>
          <p:nvPr/>
        </p:nvSpPr>
        <p:spPr>
          <a:xfrm>
            <a:off x="371476" y="1247775"/>
            <a:ext cx="530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 </a:t>
            </a:r>
            <a:r>
              <a:rPr lang="en-US" sz="3600" b="1" dirty="0" err="1"/>
              <a:t>nghìn</a:t>
            </a:r>
            <a:r>
              <a:rPr lang="en-US" sz="3600" b="1" dirty="0"/>
              <a:t> – 3 </a:t>
            </a:r>
            <a:r>
              <a:rPr lang="en-US" sz="3600" b="1" dirty="0" err="1"/>
              <a:t>nghìn</a:t>
            </a:r>
            <a:r>
              <a:rPr lang="en-US" sz="3600" b="1" dirty="0"/>
              <a:t> = 4 </a:t>
            </a:r>
            <a:r>
              <a:rPr lang="en-US" sz="3600" b="1" dirty="0" err="1"/>
              <a:t>nghìn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26D555-F897-8D84-088F-8D23E29E3A9E}"/>
              </a:ext>
            </a:extLst>
          </p:cNvPr>
          <p:cNvSpPr txBox="1"/>
          <p:nvPr/>
        </p:nvSpPr>
        <p:spPr>
          <a:xfrm>
            <a:off x="1143000" y="18669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7 000 – 3 000 = 4 000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615C9210-ECAB-7273-BEB3-1D42C7641634}"/>
              </a:ext>
            </a:extLst>
          </p:cNvPr>
          <p:cNvSpPr/>
          <p:nvPr/>
        </p:nvSpPr>
        <p:spPr>
          <a:xfrm>
            <a:off x="476251" y="3143249"/>
            <a:ext cx="5400674" cy="2028825"/>
          </a:xfrm>
          <a:prstGeom prst="roundRect">
            <a:avLst>
              <a:gd name="adj" fmla="val 2222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30C1ED-5D88-D767-0ED7-AF3EB430B27C}"/>
              </a:ext>
            </a:extLst>
          </p:cNvPr>
          <p:cNvSpPr txBox="1"/>
          <p:nvPr/>
        </p:nvSpPr>
        <p:spPr>
          <a:xfrm>
            <a:off x="1095375" y="3200400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10 000 – 8 000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D24A964-6E50-E65B-986D-F173D12EBF5B}"/>
              </a:ext>
            </a:extLst>
          </p:cNvPr>
          <p:cNvSpPr txBox="1"/>
          <p:nvPr/>
        </p:nvSpPr>
        <p:spPr>
          <a:xfrm>
            <a:off x="409575" y="3810000"/>
            <a:ext cx="560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10 </a:t>
            </a:r>
            <a:r>
              <a:rPr lang="en-US" sz="3600" b="1" dirty="0" err="1"/>
              <a:t>nghìn</a:t>
            </a:r>
            <a:r>
              <a:rPr lang="en-US" sz="3600" b="1" dirty="0"/>
              <a:t> – 8 </a:t>
            </a:r>
            <a:r>
              <a:rPr lang="en-US" sz="3600" b="1" dirty="0" err="1"/>
              <a:t>nghìn</a:t>
            </a:r>
            <a:r>
              <a:rPr lang="en-US" sz="3600" b="1" dirty="0"/>
              <a:t> = 2 </a:t>
            </a:r>
            <a:r>
              <a:rPr lang="en-US" sz="3600" b="1" dirty="0" err="1"/>
              <a:t>nghìn</a:t>
            </a:r>
            <a:endParaRPr lang="en-US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EB465F-2696-04A6-8D90-D1978ECD87BC}"/>
              </a:ext>
            </a:extLst>
          </p:cNvPr>
          <p:cNvSpPr txBox="1"/>
          <p:nvPr/>
        </p:nvSpPr>
        <p:spPr>
          <a:xfrm>
            <a:off x="990600" y="4429125"/>
            <a:ext cx="453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10 000 – 8 000 = 2 000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A6109ED-AF0A-8702-0FE9-9161B3DCBAAE}"/>
              </a:ext>
            </a:extLst>
          </p:cNvPr>
          <p:cNvSpPr/>
          <p:nvPr/>
        </p:nvSpPr>
        <p:spPr>
          <a:xfrm>
            <a:off x="6096001" y="609599"/>
            <a:ext cx="5743574" cy="2028825"/>
          </a:xfrm>
          <a:prstGeom prst="roundRect">
            <a:avLst>
              <a:gd name="adj" fmla="val 2222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8D7BE6B-D6EC-3FCF-E219-3D3456EEA246}"/>
              </a:ext>
            </a:extLst>
          </p:cNvPr>
          <p:cNvSpPr txBox="1"/>
          <p:nvPr/>
        </p:nvSpPr>
        <p:spPr>
          <a:xfrm>
            <a:off x="6915150" y="666750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72 000 – 42 000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4D943F9-8DE5-05B5-C193-FEE3BEAF4DBC}"/>
              </a:ext>
            </a:extLst>
          </p:cNvPr>
          <p:cNvSpPr txBox="1"/>
          <p:nvPr/>
        </p:nvSpPr>
        <p:spPr>
          <a:xfrm>
            <a:off x="6010275" y="1276350"/>
            <a:ext cx="596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72 </a:t>
            </a:r>
            <a:r>
              <a:rPr lang="en-US" sz="3600" b="1" dirty="0" err="1"/>
              <a:t>nghìn</a:t>
            </a:r>
            <a:r>
              <a:rPr lang="en-US" sz="3600" b="1" dirty="0"/>
              <a:t> – 42 </a:t>
            </a:r>
            <a:r>
              <a:rPr lang="en-US" sz="3600" b="1" dirty="0" err="1"/>
              <a:t>nghìn</a:t>
            </a:r>
            <a:r>
              <a:rPr lang="en-US" sz="3600" b="1" dirty="0"/>
              <a:t> = 30 </a:t>
            </a:r>
            <a:r>
              <a:rPr lang="en-US" sz="3600" b="1" dirty="0" err="1"/>
              <a:t>nghìn</a:t>
            </a:r>
            <a:endParaRPr lang="en-US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750DAA8-69F7-CC8E-231D-E85F873D9BEE}"/>
              </a:ext>
            </a:extLst>
          </p:cNvPr>
          <p:cNvSpPr txBox="1"/>
          <p:nvPr/>
        </p:nvSpPr>
        <p:spPr>
          <a:xfrm>
            <a:off x="6562725" y="1895475"/>
            <a:ext cx="501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72 000 – 42 000 = 30 000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6AC0C88C-7B04-0FE8-8FB0-8024D0F0A17F}"/>
              </a:ext>
            </a:extLst>
          </p:cNvPr>
          <p:cNvSpPr/>
          <p:nvPr/>
        </p:nvSpPr>
        <p:spPr>
          <a:xfrm>
            <a:off x="6210300" y="3171824"/>
            <a:ext cx="5524500" cy="2028825"/>
          </a:xfrm>
          <a:prstGeom prst="roundRect">
            <a:avLst>
              <a:gd name="adj" fmla="val 2222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B04B215-8B86-3299-0CAE-C05BEDA898F0}"/>
              </a:ext>
            </a:extLst>
          </p:cNvPr>
          <p:cNvSpPr txBox="1"/>
          <p:nvPr/>
        </p:nvSpPr>
        <p:spPr>
          <a:xfrm>
            <a:off x="6953250" y="3228975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100 000 – 35 000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3916B-2078-7839-F357-DDF7F6512474}"/>
              </a:ext>
            </a:extLst>
          </p:cNvPr>
          <p:cNvSpPr txBox="1"/>
          <p:nvPr/>
        </p:nvSpPr>
        <p:spPr>
          <a:xfrm>
            <a:off x="6124576" y="3838575"/>
            <a:ext cx="57435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100 </a:t>
            </a:r>
            <a:r>
              <a:rPr lang="en-US" sz="3300" b="1" dirty="0" err="1"/>
              <a:t>nghìn</a:t>
            </a:r>
            <a:r>
              <a:rPr lang="en-US" sz="3300" b="1" dirty="0"/>
              <a:t> – 35 </a:t>
            </a:r>
            <a:r>
              <a:rPr lang="en-US" sz="3300" b="1" dirty="0" err="1"/>
              <a:t>nghìn</a:t>
            </a:r>
            <a:r>
              <a:rPr lang="en-US" sz="3300" b="1" dirty="0"/>
              <a:t> = 65 </a:t>
            </a:r>
            <a:r>
              <a:rPr lang="en-US" sz="3300" b="1" dirty="0" err="1"/>
              <a:t>nghìn</a:t>
            </a:r>
            <a:endParaRPr lang="en-US" sz="3300" b="1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BF39BD1-5E0F-2209-4F1A-8F66C084A20A}"/>
              </a:ext>
            </a:extLst>
          </p:cNvPr>
          <p:cNvSpPr txBox="1"/>
          <p:nvPr/>
        </p:nvSpPr>
        <p:spPr>
          <a:xfrm>
            <a:off x="6477000" y="4457700"/>
            <a:ext cx="513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100 000 – 35 000 = 65 000</a:t>
            </a:r>
          </a:p>
        </p:txBody>
      </p:sp>
    </p:spTree>
    <p:extLst>
      <p:ext uri="{BB962C8B-B14F-4D97-AF65-F5344CB8AC3E}">
        <p14:creationId xmlns:p14="http://schemas.microsoft.com/office/powerpoint/2010/main" val="1805988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4" grpId="0" animBg="1"/>
      <p:bldP spid="15" grpId="0"/>
      <p:bldP spid="16" grpId="0"/>
      <p:bldP spid="17" grpId="0"/>
      <p:bldP spid="19" grpId="0" animBg="1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C23A09B-39EA-4CE9-AC24-0E8DF2C9FCEA}"/>
              </a:ext>
            </a:extLst>
          </p:cNvPr>
          <p:cNvSpPr/>
          <p:nvPr/>
        </p:nvSpPr>
        <p:spPr>
          <a:xfrm>
            <a:off x="266700" y="95250"/>
            <a:ext cx="11620500" cy="6343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81E0631-70F8-4754-8949-65AAEF8A48F2}"/>
              </a:ext>
            </a:extLst>
          </p:cNvPr>
          <p:cNvSpPr/>
          <p:nvPr/>
        </p:nvSpPr>
        <p:spPr bwMode="auto">
          <a:xfrm>
            <a:off x="76200" y="150882"/>
            <a:ext cx="749427" cy="70788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8A268F-EB05-4158-9D06-78065DBD5B96}"/>
              </a:ext>
            </a:extLst>
          </p:cNvPr>
          <p:cNvSpPr txBox="1"/>
          <p:nvPr/>
        </p:nvSpPr>
        <p:spPr>
          <a:xfrm>
            <a:off x="809625" y="190500"/>
            <a:ext cx="1079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nặng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10BD21-DB57-4AF8-A64C-6CC165619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766489"/>
            <a:ext cx="6867525" cy="3002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3C2802-F227-CCD6-6DB6-2FC359D175A5}"/>
              </a:ext>
            </a:extLst>
          </p:cNvPr>
          <p:cNvSpPr txBox="1"/>
          <p:nvPr/>
        </p:nvSpPr>
        <p:spPr>
          <a:xfrm>
            <a:off x="466726" y="3762375"/>
            <a:ext cx="11296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nặng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trái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nặng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trái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nặng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chiếc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đĩa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F6682F-204A-02FF-4EAC-684B801871C1}"/>
              </a:ext>
            </a:extLst>
          </p:cNvPr>
          <p:cNvSpPr txBox="1"/>
          <p:nvPr/>
        </p:nvSpPr>
        <p:spPr>
          <a:xfrm>
            <a:off x="2781301" y="4419600"/>
            <a:ext cx="7296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700" b="1" dirty="0" err="1">
                <a:solidFill>
                  <a:srgbClr val="FF0000"/>
                </a:solidFill>
              </a:rPr>
              <a:t>Bài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giải</a:t>
            </a:r>
            <a:endParaRPr lang="en-US" sz="2700" b="1" dirty="0">
              <a:solidFill>
                <a:srgbClr val="FF0000"/>
              </a:solidFill>
            </a:endParaRPr>
          </a:p>
          <a:p>
            <a:pPr lvl="0" algn="ctr">
              <a:defRPr/>
            </a:pPr>
            <a:r>
              <a:rPr lang="en-US" sz="2700" b="1" dirty="0" err="1">
                <a:solidFill>
                  <a:srgbClr val="FF0000"/>
                </a:solidFill>
              </a:rPr>
              <a:t>Trái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cây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đặt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trên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đĩa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cân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nặng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số</a:t>
            </a:r>
            <a:r>
              <a:rPr lang="en-US" sz="2700" b="1" dirty="0">
                <a:solidFill>
                  <a:srgbClr val="FF0000"/>
                </a:solidFill>
              </a:rPr>
              <a:t> gam </a:t>
            </a:r>
            <a:r>
              <a:rPr lang="en-US" sz="2700" b="1" dirty="0" err="1">
                <a:solidFill>
                  <a:srgbClr val="FF0000"/>
                </a:solidFill>
              </a:rPr>
              <a:t>là</a:t>
            </a:r>
            <a:r>
              <a:rPr lang="en-US" sz="2700" b="1" dirty="0">
                <a:solidFill>
                  <a:srgbClr val="FF0000"/>
                </a:solidFill>
              </a:rPr>
              <a:t>:</a:t>
            </a:r>
          </a:p>
          <a:p>
            <a:pPr lvl="0" algn="ctr">
              <a:defRPr/>
            </a:pPr>
            <a:r>
              <a:rPr lang="en-US" sz="2700" b="1" dirty="0">
                <a:solidFill>
                  <a:srgbClr val="FF0000"/>
                </a:solidFill>
              </a:rPr>
              <a:t>2 815 – 231 = 2 584 (g)</a:t>
            </a:r>
          </a:p>
          <a:p>
            <a:pPr lvl="0" algn="r">
              <a:defRPr/>
            </a:pPr>
            <a:r>
              <a:rPr lang="en-US" sz="2700" b="1" dirty="0" err="1">
                <a:solidFill>
                  <a:srgbClr val="FF0000"/>
                </a:solidFill>
              </a:rPr>
              <a:t>Đáp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số</a:t>
            </a:r>
            <a:r>
              <a:rPr lang="en-US" sz="2700" b="1" dirty="0">
                <a:solidFill>
                  <a:srgbClr val="FF0000"/>
                </a:solidFill>
              </a:rPr>
              <a:t>: 2 584 g</a:t>
            </a:r>
          </a:p>
        </p:txBody>
      </p:sp>
    </p:spTree>
    <p:extLst>
      <p:ext uri="{BB962C8B-B14F-4D97-AF65-F5344CB8AC3E}">
        <p14:creationId xmlns:p14="http://schemas.microsoft.com/office/powerpoint/2010/main" val="2492992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C23A09B-39EA-4CE9-AC24-0E8DF2C9FCEA}"/>
              </a:ext>
            </a:extLst>
          </p:cNvPr>
          <p:cNvSpPr/>
          <p:nvPr/>
        </p:nvSpPr>
        <p:spPr>
          <a:xfrm>
            <a:off x="266700" y="342900"/>
            <a:ext cx="11620500" cy="609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81E0631-70F8-4754-8949-65AAEF8A48F2}"/>
              </a:ext>
            </a:extLst>
          </p:cNvPr>
          <p:cNvSpPr/>
          <p:nvPr/>
        </p:nvSpPr>
        <p:spPr bwMode="auto">
          <a:xfrm>
            <a:off x="107824" y="103257"/>
            <a:ext cx="749427" cy="70788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8A268F-EB05-4158-9D06-78065DBD5B96}"/>
              </a:ext>
            </a:extLst>
          </p:cNvPr>
          <p:cNvSpPr txBox="1"/>
          <p:nvPr/>
        </p:nvSpPr>
        <p:spPr>
          <a:xfrm>
            <a:off x="615887" y="457200"/>
            <a:ext cx="10985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 video bài hát mới của một ban nhạc đã đạt được 84 000 lượt xem trên Internet ngay trong tuần đầu tiên. Hỏi để đạt được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100 000 lượt xem thì cần thêm bao nhiêu lượt xem nữa?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686D392-B0BA-0D2E-CCB7-9ACAF0E83F90}"/>
              </a:ext>
            </a:extLst>
          </p:cNvPr>
          <p:cNvSpPr txBox="1"/>
          <p:nvPr/>
        </p:nvSpPr>
        <p:spPr>
          <a:xfrm>
            <a:off x="333375" y="2257425"/>
            <a:ext cx="68770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7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đạt được 100 000 lượt xem video cần thêm số lượt xem là:</a:t>
            </a:r>
          </a:p>
          <a:p>
            <a:pPr lvl="0" algn="ctr">
              <a:defRPr/>
            </a:pPr>
            <a:r>
              <a:rPr lang="vi-VN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100 000 – 84 000 = 16 000 (lượt)</a:t>
            </a:r>
          </a:p>
          <a:p>
            <a:pPr lvl="0" algn="r">
              <a:defRPr/>
            </a:pPr>
            <a:r>
              <a:rPr lang="vi-VN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16 000 lượt xem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7181C8-F40F-FB07-FF06-DC662B7A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75" y="1908544"/>
            <a:ext cx="4567237" cy="28110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5041095-CE5E-5D42-437D-EFFB10917E5E}"/>
              </a:ext>
            </a:extLst>
          </p:cNvPr>
          <p:cNvCxnSpPr>
            <a:cxnSpLocks/>
          </p:cNvCxnSpPr>
          <p:nvPr/>
        </p:nvCxnSpPr>
        <p:spPr>
          <a:xfrm>
            <a:off x="7591425" y="885825"/>
            <a:ext cx="3905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F0051E9-AE03-073F-8255-2A4CD45A3C53}"/>
              </a:ext>
            </a:extLst>
          </p:cNvPr>
          <p:cNvCxnSpPr>
            <a:cxnSpLocks/>
          </p:cNvCxnSpPr>
          <p:nvPr/>
        </p:nvCxnSpPr>
        <p:spPr>
          <a:xfrm>
            <a:off x="771525" y="1371600"/>
            <a:ext cx="581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62844644-237F-EF6E-C42A-9A08AFA3ECA2}"/>
              </a:ext>
            </a:extLst>
          </p:cNvPr>
          <p:cNvCxnSpPr>
            <a:cxnSpLocks/>
          </p:cNvCxnSpPr>
          <p:nvPr/>
        </p:nvCxnSpPr>
        <p:spPr>
          <a:xfrm>
            <a:off x="8362950" y="1352550"/>
            <a:ext cx="1895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11D431C-731C-51D2-0630-243ACFFE509E}"/>
              </a:ext>
            </a:extLst>
          </p:cNvPr>
          <p:cNvCxnSpPr>
            <a:cxnSpLocks/>
          </p:cNvCxnSpPr>
          <p:nvPr/>
        </p:nvCxnSpPr>
        <p:spPr>
          <a:xfrm>
            <a:off x="685800" y="1828800"/>
            <a:ext cx="2809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746C76E-9C46-8C92-C728-9D5425712929}"/>
              </a:ext>
            </a:extLst>
          </p:cNvPr>
          <p:cNvCxnSpPr>
            <a:cxnSpLocks/>
          </p:cNvCxnSpPr>
          <p:nvPr/>
        </p:nvCxnSpPr>
        <p:spPr>
          <a:xfrm>
            <a:off x="4191000" y="1857375"/>
            <a:ext cx="5305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034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778D2D-3586-2320-AE8B-345750385757}"/>
              </a:ext>
            </a:extLst>
          </p:cNvPr>
          <p:cNvSpPr txBox="1"/>
          <p:nvPr/>
        </p:nvSpPr>
        <p:spPr>
          <a:xfrm>
            <a:off x="1144859" y="1898218"/>
            <a:ext cx="389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A01025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Trò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01025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A01025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01025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“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Đố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01025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”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A010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C530F5F-4859-D934-4951-12921F5D577D}"/>
              </a:ext>
            </a:extLst>
          </p:cNvPr>
          <p:cNvGrpSpPr/>
          <p:nvPr/>
        </p:nvGrpSpPr>
        <p:grpSpPr>
          <a:xfrm>
            <a:off x="3672437" y="2914308"/>
            <a:ext cx="4717003" cy="2647520"/>
            <a:chOff x="3685854" y="2821067"/>
            <a:chExt cx="4717003" cy="2647520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5FA3BA4-4882-DC92-6BAC-7CDBDD110AD0}"/>
                </a:ext>
              </a:extLst>
            </p:cNvPr>
            <p:cNvSpPr txBox="1"/>
            <p:nvPr/>
          </p:nvSpPr>
          <p:spPr>
            <a:xfrm>
              <a:off x="3685854" y="3406484"/>
              <a:ext cx="471700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Giáo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lớp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đôi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phạm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vi 100 000.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DE625D8-F8B4-04F4-D41F-5871C4367264}"/>
                </a:ext>
              </a:extLst>
            </p:cNvPr>
            <p:cNvSpPr txBox="1"/>
            <p:nvPr/>
          </p:nvSpPr>
          <p:spPr>
            <a:xfrm>
              <a:off x="5058138" y="2821067"/>
              <a:ext cx="2205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 w="19050">
                    <a:solidFill>
                      <a:srgbClr val="C0000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Luật</a:t>
              </a:r>
              <a:r>
                <a:rPr kumimoji="0" lang="en-US" sz="4000" b="0" i="0" u="none" strike="noStrike" kern="1200" cap="none" spc="0" normalizeH="0" baseline="0" noProof="0" dirty="0">
                  <a:ln w="19050">
                    <a:solidFill>
                      <a:srgbClr val="C0000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0">
                    <a:solidFill>
                      <a:srgbClr val="C0000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chơi</a:t>
              </a:r>
              <a:endParaRPr kumimoji="0" lang="vi-VN" sz="40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3778D2D-3586-2320-AE8B-345750385757}"/>
              </a:ext>
            </a:extLst>
          </p:cNvPr>
          <p:cNvSpPr txBox="1"/>
          <p:nvPr/>
        </p:nvSpPr>
        <p:spPr>
          <a:xfrm>
            <a:off x="1285930" y="610190"/>
            <a:ext cx="389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01025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CỦNG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A01025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CỐ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A010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326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546893D-86C8-434F-BCB9-8A05BD7AA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6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5810" y="5257801"/>
            <a:ext cx="2478564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+mn-ea"/>
                <a:cs typeface="+mn-cs"/>
              </a:rPr>
              <a:t>XÂY DỰNG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+mn-ea"/>
                <a:cs typeface="+mn-cs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923" y="-431800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9" y="1942650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94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8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2" y="2692926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8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1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48" action="ppaction://hlinksldjump"/>
          </p:cNvPr>
          <p:cNvSpPr/>
          <p:nvPr/>
        </p:nvSpPr>
        <p:spPr>
          <a:xfrm>
            <a:off x="5994400" y="6273800"/>
            <a:ext cx="1511451" cy="58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HỌC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37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92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102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54251" y="1663700"/>
            <a:ext cx="71039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3 157 –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1 365 = ..?...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1025" y="1663700"/>
            <a:ext cx="19367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1 792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54251" y="1663700"/>
            <a:ext cx="71039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8 000 -     ..?..     = 5 000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7850" y="1663700"/>
            <a:ext cx="19367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3 000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54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54251" y="1663700"/>
            <a:ext cx="71039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64 167 – 23 518 = …?...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1900" y="1663700"/>
            <a:ext cx="249554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40 649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1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54251" y="1663700"/>
            <a:ext cx="71039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18 687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9 596 = ..?..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1" y="1663700"/>
            <a:ext cx="19145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9 091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60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C23A09B-39EA-4CE9-AC24-0E8DF2C9FCEA}"/>
              </a:ext>
            </a:extLst>
          </p:cNvPr>
          <p:cNvSpPr/>
          <p:nvPr/>
        </p:nvSpPr>
        <p:spPr>
          <a:xfrm>
            <a:off x="266700" y="342900"/>
            <a:ext cx="11620500" cy="609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8A268F-EB05-4158-9D06-78065DBD5B96}"/>
              </a:ext>
            </a:extLst>
          </p:cNvPr>
          <p:cNvSpPr txBox="1"/>
          <p:nvPr/>
        </p:nvSpPr>
        <p:spPr>
          <a:xfrm>
            <a:off x="1561681" y="1291352"/>
            <a:ext cx="585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194A97D-520C-2786-5F58-3ED9F74A7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871663"/>
            <a:ext cx="7408443" cy="37671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B053849-A6CA-CA43-86FC-8383D3EC8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481137"/>
            <a:ext cx="3657600" cy="4067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026" y="506146"/>
            <a:ext cx="1100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TOÁN: PHÉP TRỪ TRONG PHẠM VI 100 000 ( TIẾT 2)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82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346</Words>
  <Application>Microsoft Office PowerPoint</Application>
  <PresentationFormat>Custom</PresentationFormat>
  <Paragraphs>50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22</cp:revision>
  <dcterms:created xsi:type="dcterms:W3CDTF">2023-02-17T12:03:28Z</dcterms:created>
  <dcterms:modified xsi:type="dcterms:W3CDTF">2025-02-28T05:50:25Z</dcterms:modified>
</cp:coreProperties>
</file>